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4" r:id="rId2"/>
    <p:sldId id="257" r:id="rId3"/>
    <p:sldId id="260" r:id="rId4"/>
    <p:sldId id="263" r:id="rId5"/>
    <p:sldId id="258" r:id="rId6"/>
    <p:sldId id="261" r:id="rId7"/>
    <p:sldId id="262" r:id="rId8"/>
    <p:sldId id="265" r:id="rId9"/>
    <p:sldId id="256"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bet" initials="U" lastIdx="3" clrIdx="0">
    <p:extLst>
      <p:ext uri="{19B8F6BF-5375-455C-9EA6-DF929625EA0E}">
        <p15:presenceInfo xmlns:p15="http://schemas.microsoft.com/office/powerpoint/2012/main" userId="Umb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BAD50-356E-421F-BBDF-B18882299117}" type="datetimeFigureOut">
              <a:rPr lang="en-US" smtClean="0"/>
              <a:t>11/28/2022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E461B-C449-49ED-8E34-E65BF924AC5A}" type="slidenum">
              <a:rPr lang="en-US" smtClean="0"/>
              <a:t>‹#›</a:t>
            </a:fld>
            <a:endParaRPr lang="en-US"/>
          </a:p>
        </p:txBody>
      </p:sp>
    </p:spTree>
    <p:extLst>
      <p:ext uri="{BB962C8B-B14F-4D97-AF65-F5344CB8AC3E}">
        <p14:creationId xmlns:p14="http://schemas.microsoft.com/office/powerpoint/2010/main" val="161470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9556E297-00D8-4DCB-BD74-0140F671A9CB}" type="datetimeFigureOut">
              <a:rPr lang="en-US" smtClean="0"/>
              <a:t>11/28/2022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21823246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9556E297-00D8-4DCB-BD74-0140F671A9CB}" type="datetimeFigureOut">
              <a:rPr lang="en-US" smtClean="0"/>
              <a:t>11/28/2022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187717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9556E297-00D8-4DCB-BD74-0140F671A9CB}" type="datetimeFigureOut">
              <a:rPr lang="en-US" smtClean="0"/>
              <a:t>11/28/2022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32806323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9556E297-00D8-4DCB-BD74-0140F671A9CB}" type="datetimeFigureOut">
              <a:rPr lang="en-US" smtClean="0"/>
              <a:t>11/28/2022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161881508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9556E297-00D8-4DCB-BD74-0140F671A9CB}" type="datetimeFigureOut">
              <a:rPr lang="en-US" smtClean="0"/>
              <a:t>11/28/2022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36056899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9556E297-00D8-4DCB-BD74-0140F671A9CB}" type="datetimeFigureOut">
              <a:rPr lang="en-US" smtClean="0"/>
              <a:t>11/28/2022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246213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9556E297-00D8-4DCB-BD74-0140F671A9CB}" type="datetimeFigureOut">
              <a:rPr lang="en-US" smtClean="0"/>
              <a:t>11/28/2022</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33567771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9556E297-00D8-4DCB-BD74-0140F671A9CB}" type="datetimeFigureOut">
              <a:rPr lang="en-US" smtClean="0"/>
              <a:t>11/28/2022</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25335802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9556E297-00D8-4DCB-BD74-0140F671A9CB}" type="datetimeFigureOut">
              <a:rPr lang="en-US" smtClean="0"/>
              <a:t>11/28/2022</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12780901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9556E297-00D8-4DCB-BD74-0140F671A9CB}" type="datetimeFigureOut">
              <a:rPr lang="en-US" smtClean="0"/>
              <a:t>11/28/2022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252846306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9556E297-00D8-4DCB-BD74-0140F671A9CB}" type="datetimeFigureOut">
              <a:rPr lang="en-US" smtClean="0"/>
              <a:t>11/28/2022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97D3A778-2B22-4523-BF35-54DB70176C6A}" type="slidenum">
              <a:rPr lang="en-US" smtClean="0"/>
              <a:t>‹#›</a:t>
            </a:fld>
            <a:endParaRPr lang="en-US"/>
          </a:p>
        </p:txBody>
      </p:sp>
    </p:spTree>
    <p:extLst>
      <p:ext uri="{BB962C8B-B14F-4D97-AF65-F5344CB8AC3E}">
        <p14:creationId xmlns:p14="http://schemas.microsoft.com/office/powerpoint/2010/main" val="36940995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6E297-00D8-4DCB-BD74-0140F671A9CB}" type="datetimeFigureOut">
              <a:rPr lang="en-US" smtClean="0"/>
              <a:t>11/28/2022</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3A778-2B22-4523-BF35-54DB70176C6A}" type="slidenum">
              <a:rPr lang="en-US" smtClean="0"/>
              <a:t>‹#›</a:t>
            </a:fld>
            <a:endParaRPr lang="en-US"/>
          </a:p>
        </p:txBody>
      </p:sp>
    </p:spTree>
    <p:extLst>
      <p:ext uri="{BB962C8B-B14F-4D97-AF65-F5344CB8AC3E}">
        <p14:creationId xmlns:p14="http://schemas.microsoft.com/office/powerpoint/2010/main" val="1356001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ebp"/><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62629" y="2570205"/>
            <a:ext cx="10515600" cy="1306233"/>
          </a:xfrm>
        </p:spPr>
        <p:txBody>
          <a:bodyPr/>
          <a:lstStyle/>
          <a:p>
            <a:r>
              <a:rPr lang="en-US" i="1" dirty="0" smtClean="0"/>
              <a:t>The Smartest Apple Ecosystem </a:t>
            </a:r>
            <a:endParaRPr lang="en-US" i="1" dirty="0"/>
          </a:p>
        </p:txBody>
      </p:sp>
      <p:sp>
        <p:nvSpPr>
          <p:cNvPr id="4" name="TextBox 3"/>
          <p:cNvSpPr txBox="1"/>
          <p:nvPr/>
        </p:nvSpPr>
        <p:spPr>
          <a:xfrm>
            <a:off x="8484972" y="5354595"/>
            <a:ext cx="2446638" cy="369332"/>
          </a:xfrm>
          <a:prstGeom prst="rect">
            <a:avLst/>
          </a:prstGeom>
          <a:noFill/>
        </p:spPr>
        <p:txBody>
          <a:bodyPr wrap="square" rtlCol="0">
            <a:spAutoFit/>
          </a:bodyPr>
          <a:lstStyle/>
          <a:p>
            <a:r>
              <a:rPr lang="en-US" dirty="0" smtClean="0"/>
              <a:t>By: Kairatbekuly Umbet</a:t>
            </a:r>
            <a:endParaRPr lang="en-US" dirty="0"/>
          </a:p>
        </p:txBody>
      </p:sp>
    </p:spTree>
    <p:extLst>
      <p:ext uri="{BB962C8B-B14F-4D97-AF65-F5344CB8AC3E}">
        <p14:creationId xmlns:p14="http://schemas.microsoft.com/office/powerpoint/2010/main" val="14765947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84" y="2643668"/>
            <a:ext cx="3155765" cy="3908207"/>
          </a:xfrm>
          <a:prstGeom prst="rect">
            <a:avLst/>
          </a:prstGeom>
        </p:spPr>
      </p:pic>
      <p:sp>
        <p:nvSpPr>
          <p:cNvPr id="8" name="TextBox 7"/>
          <p:cNvSpPr txBox="1"/>
          <p:nvPr/>
        </p:nvSpPr>
        <p:spPr>
          <a:xfrm>
            <a:off x="2663583" y="405516"/>
            <a:ext cx="6599582" cy="1077218"/>
          </a:xfrm>
          <a:prstGeom prst="rect">
            <a:avLst/>
          </a:prstGeom>
          <a:noFill/>
        </p:spPr>
        <p:txBody>
          <a:bodyPr wrap="square" rtlCol="0">
            <a:spAutoFit/>
          </a:bodyPr>
          <a:lstStyle/>
          <a:p>
            <a:r>
              <a:rPr lang="en-US" sz="3200" b="1" dirty="0"/>
              <a:t>A magical connection to your devices</a:t>
            </a:r>
          </a:p>
          <a:p>
            <a:endParaRPr lang="en-US" sz="3200" dirty="0"/>
          </a:p>
        </p:txBody>
      </p:sp>
      <p:sp>
        <p:nvSpPr>
          <p:cNvPr id="9" name="TextBox 8"/>
          <p:cNvSpPr txBox="1"/>
          <p:nvPr/>
        </p:nvSpPr>
        <p:spPr>
          <a:xfrm>
            <a:off x="1336409" y="1997337"/>
            <a:ext cx="2377440" cy="646331"/>
          </a:xfrm>
          <a:prstGeom prst="rect">
            <a:avLst/>
          </a:prstGeom>
          <a:noFill/>
        </p:spPr>
        <p:txBody>
          <a:bodyPr wrap="square" rtlCol="0">
            <a:spAutoFit/>
          </a:bodyPr>
          <a:lstStyle/>
          <a:p>
            <a:r>
              <a:rPr lang="en-US" b="1" dirty="0"/>
              <a:t>Audio Sharing</a:t>
            </a:r>
          </a:p>
          <a:p>
            <a:endParaRPr lang="en-US" dirty="0"/>
          </a:p>
        </p:txBody>
      </p:sp>
      <p:sp>
        <p:nvSpPr>
          <p:cNvPr id="10" name="TextBox 9"/>
          <p:cNvSpPr txBox="1"/>
          <p:nvPr/>
        </p:nvSpPr>
        <p:spPr>
          <a:xfrm>
            <a:off x="4810539" y="1997337"/>
            <a:ext cx="2719346" cy="646331"/>
          </a:xfrm>
          <a:prstGeom prst="rect">
            <a:avLst/>
          </a:prstGeom>
          <a:noFill/>
        </p:spPr>
        <p:txBody>
          <a:bodyPr wrap="square" rtlCol="0">
            <a:spAutoFit/>
          </a:bodyPr>
          <a:lstStyle/>
          <a:p>
            <a:r>
              <a:rPr lang="en-US" b="1" dirty="0"/>
              <a:t>Automatic switching</a:t>
            </a:r>
          </a:p>
          <a:p>
            <a:endParaRPr lang="en-US" dirty="0"/>
          </a:p>
        </p:txBody>
      </p:sp>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185" y="4092533"/>
            <a:ext cx="3314700" cy="952500"/>
          </a:xfrm>
          <a:prstGeom prst="rect">
            <a:avLst/>
          </a:prstGeom>
        </p:spPr>
      </p:pic>
      <p:sp>
        <p:nvSpPr>
          <p:cNvPr id="12" name="TextBox 11"/>
          <p:cNvSpPr txBox="1"/>
          <p:nvPr/>
        </p:nvSpPr>
        <p:spPr>
          <a:xfrm>
            <a:off x="9263165" y="1997337"/>
            <a:ext cx="2091193" cy="646331"/>
          </a:xfrm>
          <a:prstGeom prst="rect">
            <a:avLst/>
          </a:prstGeom>
          <a:noFill/>
        </p:spPr>
        <p:txBody>
          <a:bodyPr wrap="square" rtlCol="0">
            <a:spAutoFit/>
          </a:bodyPr>
          <a:lstStyle/>
          <a:p>
            <a:r>
              <a:rPr lang="en-US" b="1" dirty="0"/>
              <a:t>One-tap setup</a:t>
            </a:r>
          </a:p>
          <a:p>
            <a:endParaRPr lang="en-US" dirty="0"/>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283" y="2778083"/>
            <a:ext cx="3267075" cy="3581400"/>
          </a:xfrm>
          <a:prstGeom prst="rect">
            <a:avLst/>
          </a:prstGeom>
        </p:spPr>
      </p:pic>
    </p:spTree>
    <p:extLst>
      <p:ext uri="{BB962C8B-B14F-4D97-AF65-F5344CB8AC3E}">
        <p14:creationId xmlns:p14="http://schemas.microsoft.com/office/powerpoint/2010/main" val="8392208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3016" y="2989693"/>
            <a:ext cx="5001370" cy="707886"/>
          </a:xfrm>
          <a:prstGeom prst="rect">
            <a:avLst/>
          </a:prstGeom>
          <a:noFill/>
        </p:spPr>
        <p:txBody>
          <a:bodyPr wrap="square" rtlCol="0">
            <a:spAutoFit/>
          </a:bodyPr>
          <a:lstStyle/>
          <a:p>
            <a:r>
              <a:rPr lang="en-US" sz="4000" dirty="0" smtClean="0"/>
              <a:t>Thanks for watching!</a:t>
            </a:r>
            <a:endParaRPr lang="en-US" sz="4000" dirty="0"/>
          </a:p>
        </p:txBody>
      </p:sp>
    </p:spTree>
    <p:extLst>
      <p:ext uri="{BB962C8B-B14F-4D97-AF65-F5344CB8AC3E}">
        <p14:creationId xmlns:p14="http://schemas.microsoft.com/office/powerpoint/2010/main" val="30124611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543370"/>
            <a:ext cx="10515600" cy="1325563"/>
          </a:xfrm>
        </p:spPr>
        <p:txBody>
          <a:bodyPr>
            <a:normAutofit/>
          </a:bodyPr>
          <a:lstStyle/>
          <a:p>
            <a:pPr algn="ctr"/>
            <a:r>
              <a:rPr lang="en-US" b="1" dirty="0"/>
              <a:t>What </a:t>
            </a:r>
            <a:r>
              <a:rPr lang="en-US" sz="4000" b="1" dirty="0"/>
              <a:t>really</a:t>
            </a:r>
            <a:r>
              <a:rPr lang="en-US" b="1" dirty="0"/>
              <a:t> is the </a:t>
            </a:r>
            <a:r>
              <a:rPr lang="en-US" b="1" dirty="0" smtClean="0"/>
              <a:t>Apple Ecosystem</a:t>
            </a:r>
            <a:r>
              <a:rPr lang="en-US" b="1" dirty="0"/>
              <a:t>?</a:t>
            </a:r>
          </a:p>
        </p:txBody>
      </p:sp>
      <p:pic>
        <p:nvPicPr>
          <p:cNvPr id="5" name="Объект 4"/>
          <p:cNvPicPr>
            <a:picLocks noGrp="1" noChangeAspect="1"/>
          </p:cNvPicPr>
          <p:nvPr>
            <p:ph idx="1"/>
          </p:nvPr>
        </p:nvPicPr>
        <p:blipFill>
          <a:blip r:embed="rId2"/>
          <a:stretch>
            <a:fillRect/>
          </a:stretch>
        </p:blipFill>
        <p:spPr>
          <a:xfrm>
            <a:off x="1523603" y="3172166"/>
            <a:ext cx="9144793" cy="1658256"/>
          </a:xfrm>
          <a:prstGeom prst="rect">
            <a:avLst/>
          </a:prstGeom>
        </p:spPr>
      </p:pic>
      <p:pic>
        <p:nvPicPr>
          <p:cNvPr id="6" name="Рисунок 5"/>
          <p:cNvPicPr>
            <a:picLocks noChangeAspect="1"/>
          </p:cNvPicPr>
          <p:nvPr/>
        </p:nvPicPr>
        <p:blipFill>
          <a:blip r:embed="rId2"/>
          <a:stretch>
            <a:fillRect/>
          </a:stretch>
        </p:blipFill>
        <p:spPr>
          <a:xfrm>
            <a:off x="1523603" y="2599872"/>
            <a:ext cx="9144793" cy="3618048"/>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90488"/>
            <a:ext cx="10058400" cy="4033837"/>
          </a:xfrm>
          <a:prstGeom prst="rect">
            <a:avLst/>
          </a:prstGeom>
        </p:spPr>
      </p:pic>
    </p:spTree>
    <p:extLst>
      <p:ext uri="{BB962C8B-B14F-4D97-AF65-F5344CB8AC3E}">
        <p14:creationId xmlns:p14="http://schemas.microsoft.com/office/powerpoint/2010/main" val="1380207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0184" y="176624"/>
            <a:ext cx="2203704" cy="2554545"/>
          </a:xfrm>
          <a:prstGeom prst="rect">
            <a:avLst/>
          </a:prstGeom>
          <a:noFill/>
        </p:spPr>
        <p:txBody>
          <a:bodyPr wrap="square" rtlCol="0">
            <a:spAutoFit/>
          </a:bodyPr>
          <a:lstStyle/>
          <a:p>
            <a:r>
              <a:rPr lang="en-US" sz="4000" b="1" dirty="0" smtClean="0"/>
              <a:t>Apple  </a:t>
            </a:r>
            <a:r>
              <a:rPr lang="en-US" sz="4000" b="1" dirty="0"/>
              <a:t>ID</a:t>
            </a:r>
          </a:p>
          <a:p>
            <a:r>
              <a:rPr lang="en-US" sz="4000" dirty="0" smtClean="0"/>
              <a:t/>
            </a:r>
            <a:br>
              <a:rPr lang="en-US" sz="4000" dirty="0" smtClean="0"/>
            </a:br>
            <a:r>
              <a:rPr lang="en-US" sz="4000" dirty="0" smtClean="0"/>
              <a:t/>
            </a:r>
            <a:br>
              <a:rPr lang="en-US" sz="4000" dirty="0" smtClean="0"/>
            </a:br>
            <a:endParaRPr lang="en-US" sz="40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16" y="1445266"/>
            <a:ext cx="6028944" cy="4717611"/>
          </a:xfrm>
          <a:prstGeom prst="rect">
            <a:avLst/>
          </a:prstGeom>
        </p:spPr>
      </p:pic>
      <p:sp>
        <p:nvSpPr>
          <p:cNvPr id="8" name="TextBox 7"/>
          <p:cNvSpPr txBox="1"/>
          <p:nvPr/>
        </p:nvSpPr>
        <p:spPr>
          <a:xfrm>
            <a:off x="6723888" y="1453896"/>
            <a:ext cx="4412742" cy="4708981"/>
          </a:xfrm>
          <a:prstGeom prst="rect">
            <a:avLst/>
          </a:prstGeom>
          <a:noFill/>
        </p:spPr>
        <p:txBody>
          <a:bodyPr wrap="square" rtlCol="0">
            <a:spAutoFit/>
          </a:bodyPr>
          <a:lstStyle/>
          <a:p>
            <a:r>
              <a:rPr lang="en-US" sz="2500" dirty="0" smtClean="0"/>
              <a:t>  The </a:t>
            </a:r>
            <a:r>
              <a:rPr lang="en-US" sz="2500" dirty="0"/>
              <a:t>back bone of the entire Apple Ecosystem is the Apple ID. The Apple ID is used to register all of your Apple devices. From there, Apple will not know how many devices you know, but see if they are nearby and if the nearby devices are a part of your contact circle. Information like this means that the device will be accessible to your or someone related to you.</a:t>
            </a:r>
          </a:p>
        </p:txBody>
      </p:sp>
    </p:spTree>
    <p:extLst>
      <p:ext uri="{BB962C8B-B14F-4D97-AF65-F5344CB8AC3E}">
        <p14:creationId xmlns:p14="http://schemas.microsoft.com/office/powerpoint/2010/main" val="2983294147"/>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BEBA8EAE-BF5A-486C-A8C5-ECC9F3942E4B}">
                <a14:imgProps xmlns:a14="http://schemas.microsoft.com/office/drawing/2010/main">
                  <a14:imgLayer r:embed="rId3">
                    <a14:imgEffect>
                      <a14:backgroundRemoval t="5000" b="95625" l="9831" r="89871"/>
                    </a14:imgEffect>
                  </a14:imgLayer>
                </a14:imgProps>
              </a:ext>
              <a:ext uri="{28A0092B-C50C-407E-A947-70E740481C1C}">
                <a14:useLocalDpi xmlns:a14="http://schemas.microsoft.com/office/drawing/2010/main" val="0"/>
              </a:ext>
            </a:extLst>
          </a:blip>
          <a:stretch>
            <a:fillRect/>
          </a:stretch>
        </p:blipFill>
        <p:spPr>
          <a:xfrm>
            <a:off x="6721986" y="1264257"/>
            <a:ext cx="4247444" cy="5398936"/>
          </a:xfrm>
          <a:prstGeom prst="rect">
            <a:avLst/>
          </a:prstGeom>
        </p:spPr>
      </p:pic>
      <p:sp>
        <p:nvSpPr>
          <p:cNvPr id="4" name="TextBox 3"/>
          <p:cNvSpPr txBox="1"/>
          <p:nvPr/>
        </p:nvSpPr>
        <p:spPr>
          <a:xfrm>
            <a:off x="4913906" y="679482"/>
            <a:ext cx="4158532" cy="584775"/>
          </a:xfrm>
          <a:prstGeom prst="rect">
            <a:avLst/>
          </a:prstGeom>
          <a:noFill/>
        </p:spPr>
        <p:txBody>
          <a:bodyPr wrap="square" rtlCol="0">
            <a:spAutoFit/>
          </a:bodyPr>
          <a:lstStyle/>
          <a:p>
            <a:r>
              <a:rPr lang="en-US" sz="3200" dirty="0" smtClean="0"/>
              <a:t>iPhone</a:t>
            </a:r>
            <a:endParaRPr lang="en-US" sz="3200" dirty="0"/>
          </a:p>
        </p:txBody>
      </p:sp>
      <p:sp>
        <p:nvSpPr>
          <p:cNvPr id="5" name="TextBox 4"/>
          <p:cNvSpPr txBox="1"/>
          <p:nvPr/>
        </p:nvSpPr>
        <p:spPr>
          <a:xfrm>
            <a:off x="1327869" y="2941983"/>
            <a:ext cx="4253948" cy="1200329"/>
          </a:xfrm>
          <a:prstGeom prst="rect">
            <a:avLst/>
          </a:prstGeom>
          <a:noFill/>
        </p:spPr>
        <p:txBody>
          <a:bodyPr wrap="square" rtlCol="0">
            <a:spAutoFit/>
          </a:bodyPr>
          <a:lstStyle/>
          <a:p>
            <a:r>
              <a:rPr lang="en-US" dirty="0"/>
              <a:t>The iPhone is a smartphone made by Apple that combines a computer, iPod, digital camera and cellular phone into one device with a touchscreen interface.</a:t>
            </a:r>
            <a:endParaRPr lang="en-US" dirty="0"/>
          </a:p>
        </p:txBody>
      </p:sp>
    </p:spTree>
    <p:extLst>
      <p:ext uri="{BB962C8B-B14F-4D97-AF65-F5344CB8AC3E}">
        <p14:creationId xmlns:p14="http://schemas.microsoft.com/office/powerpoint/2010/main" val="41920053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34395" y="723519"/>
            <a:ext cx="10515600" cy="1325563"/>
          </a:xfrm>
        </p:spPr>
        <p:txBody>
          <a:bodyPr/>
          <a:lstStyle/>
          <a:p>
            <a:r>
              <a:rPr lang="en-US" b="1" dirty="0"/>
              <a:t>Examples of ecosystem Features</a:t>
            </a:r>
            <a:endParaRPr lang="en-US"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5977" y="4448097"/>
            <a:ext cx="3543722" cy="1993344"/>
          </a:xfrm>
          <a:prstGeom prst="rect">
            <a:avLst/>
          </a:prstGeom>
        </p:spPr>
      </p:pic>
      <p:pic>
        <p:nvPicPr>
          <p:cNvPr id="5" name="Рисунок 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706" y1="44526" x2="86029" y2="53650"/>
                        <a14:foregroundMark x1="49118" y1="41241" x2="49706" y2="56204"/>
                        <a14:foregroundMark x1="18824" y1="48175" x2="36471" y2="48175"/>
                      </a14:backgroundRemoval>
                    </a14:imgEffect>
                  </a14:imgLayer>
                </a14:imgProps>
              </a:ext>
              <a:ext uri="{28A0092B-C50C-407E-A947-70E740481C1C}">
                <a14:useLocalDpi xmlns:a14="http://schemas.microsoft.com/office/drawing/2010/main" val="0"/>
              </a:ext>
            </a:extLst>
          </a:blip>
          <a:stretch>
            <a:fillRect/>
          </a:stretch>
        </p:blipFill>
        <p:spPr>
          <a:xfrm>
            <a:off x="1456503" y="2955954"/>
            <a:ext cx="3047888" cy="1228120"/>
          </a:xfrm>
          <a:prstGeom prst="rect">
            <a:avLst/>
          </a:prstGeom>
        </p:spPr>
      </p:pic>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549" y="4741703"/>
            <a:ext cx="2727692" cy="1432038"/>
          </a:xfrm>
          <a:prstGeom prst="rect">
            <a:avLst/>
          </a:prstGeom>
        </p:spPr>
      </p:pic>
      <p:pic>
        <p:nvPicPr>
          <p:cNvPr id="7" name="Рисунок 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28438" y1="79244" x2="73924" y2="77881"/>
                      </a14:backgroundRemoval>
                    </a14:imgEffect>
                  </a14:imgLayer>
                </a14:imgProps>
              </a:ext>
              <a:ext uri="{28A0092B-C50C-407E-A947-70E740481C1C}">
                <a14:useLocalDpi xmlns:a14="http://schemas.microsoft.com/office/drawing/2010/main" val="0"/>
              </a:ext>
            </a:extLst>
          </a:blip>
          <a:stretch>
            <a:fillRect/>
          </a:stretch>
        </p:blipFill>
        <p:spPr>
          <a:xfrm>
            <a:off x="6603117" y="2553815"/>
            <a:ext cx="3626582" cy="2032397"/>
          </a:xfrm>
          <a:prstGeom prst="rect">
            <a:avLst/>
          </a:prstGeom>
        </p:spPr>
      </p:pic>
      <p:sp>
        <p:nvSpPr>
          <p:cNvPr id="8" name="TextBox 7"/>
          <p:cNvSpPr txBox="1"/>
          <p:nvPr/>
        </p:nvSpPr>
        <p:spPr>
          <a:xfrm>
            <a:off x="2889007" y="5229884"/>
            <a:ext cx="2373873" cy="477054"/>
          </a:xfrm>
          <a:prstGeom prst="rect">
            <a:avLst/>
          </a:prstGeom>
          <a:noFill/>
        </p:spPr>
        <p:txBody>
          <a:bodyPr wrap="square" rtlCol="0">
            <a:spAutoFit/>
          </a:bodyPr>
          <a:lstStyle/>
          <a:p>
            <a:r>
              <a:rPr lang="en-US" sz="2500" dirty="0" smtClean="0"/>
              <a:t>SharePlay</a:t>
            </a:r>
            <a:endParaRPr lang="en-US" sz="2500" dirty="0"/>
          </a:p>
        </p:txBody>
      </p:sp>
    </p:spTree>
    <p:extLst>
      <p:ext uri="{BB962C8B-B14F-4D97-AF65-F5344CB8AC3E}">
        <p14:creationId xmlns:p14="http://schemas.microsoft.com/office/powerpoint/2010/main" val="35039443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cos-universal-control-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54234" y="616842"/>
            <a:ext cx="6922406" cy="4928159"/>
          </a:xfrm>
          <a:prstGeom prst="rect">
            <a:avLst/>
          </a:prstGeom>
        </p:spPr>
      </p:pic>
      <p:sp>
        <p:nvSpPr>
          <p:cNvPr id="15" name="TextBox 14"/>
          <p:cNvSpPr txBox="1"/>
          <p:nvPr/>
        </p:nvSpPr>
        <p:spPr>
          <a:xfrm>
            <a:off x="1810497" y="5895350"/>
            <a:ext cx="7909560" cy="646331"/>
          </a:xfrm>
          <a:prstGeom prst="rect">
            <a:avLst/>
          </a:prstGeom>
          <a:noFill/>
        </p:spPr>
        <p:txBody>
          <a:bodyPr wrap="square" rtlCol="0">
            <a:spAutoFit/>
          </a:bodyPr>
          <a:lstStyle/>
          <a:p>
            <a:r>
              <a:rPr lang="en-US" i="1" dirty="0"/>
              <a:t>Universal Control in macOS Monterey. Notice how well iPadOS and macOS is integrated</a:t>
            </a:r>
            <a:endParaRPr lang="en-US" dirty="0"/>
          </a:p>
        </p:txBody>
      </p:sp>
      <p:pic>
        <p:nvPicPr>
          <p:cNvPr id="6" name="Рисунок 5"/>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backgroundMark x1="29444" y1="77323" x2="73368" y2="77943"/>
                        <a14:backgroundMark x1="73368" y1="77943" x2="73368" y2="77943"/>
                        <a14:backgroundMark x1="26910" y1="52664" x2="26910" y2="52664"/>
                      </a14:backgroundRemoval>
                    </a14:imgEffect>
                  </a14:imgLayer>
                </a14:imgProps>
              </a:ext>
              <a:ext uri="{28A0092B-C50C-407E-A947-70E740481C1C}">
                <a14:useLocalDpi xmlns:a14="http://schemas.microsoft.com/office/drawing/2010/main" val="0"/>
              </a:ext>
            </a:extLst>
          </a:blip>
          <a:stretch>
            <a:fillRect/>
          </a:stretch>
        </p:blipFill>
        <p:spPr>
          <a:xfrm rot="16200000">
            <a:off x="-544823" y="3301900"/>
            <a:ext cx="4221635" cy="2365875"/>
          </a:xfrm>
          <a:prstGeom prst="rect">
            <a:avLst/>
          </a:prstGeom>
        </p:spPr>
      </p:pic>
      <p:sp>
        <p:nvSpPr>
          <p:cNvPr id="7" name="TextBox 6"/>
          <p:cNvSpPr txBox="1"/>
          <p:nvPr/>
        </p:nvSpPr>
        <p:spPr>
          <a:xfrm rot="16200000">
            <a:off x="-19692" y="2271803"/>
            <a:ext cx="3171374" cy="553998"/>
          </a:xfrm>
          <a:prstGeom prst="rect">
            <a:avLst/>
          </a:prstGeom>
          <a:noFill/>
        </p:spPr>
        <p:txBody>
          <a:bodyPr wrap="square" rtlCol="0">
            <a:spAutoFit/>
          </a:bodyPr>
          <a:lstStyle/>
          <a:p>
            <a:r>
              <a:rPr lang="en-US" sz="3000" dirty="0" smtClean="0"/>
              <a:t>Universal Control</a:t>
            </a:r>
            <a:endParaRPr lang="en-US" sz="3000" dirty="0"/>
          </a:p>
        </p:txBody>
      </p:sp>
      <p:sp>
        <p:nvSpPr>
          <p:cNvPr id="8" name="Скругленный прямоугольник 7"/>
          <p:cNvSpPr/>
          <p:nvPr/>
        </p:nvSpPr>
        <p:spPr>
          <a:xfrm>
            <a:off x="858741" y="1116889"/>
            <a:ext cx="1319916" cy="392806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7607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452" y="328614"/>
            <a:ext cx="8129016" cy="4145798"/>
          </a:xfrm>
          <a:prstGeom prst="rect">
            <a:avLst/>
          </a:prstGeom>
        </p:spPr>
      </p:pic>
      <p:sp>
        <p:nvSpPr>
          <p:cNvPr id="9" name="AutoShape 2" descr="https://techjourneyman.com/img/blog/imessage.webp"/>
          <p:cNvSpPr>
            <a:spLocks noChangeAspect="1" noChangeArrowheads="1"/>
          </p:cNvSpPr>
          <p:nvPr/>
        </p:nvSpPr>
        <p:spPr bwMode="auto">
          <a:xfrm>
            <a:off x="155575"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4" descr="https://techjourneyman.com/img/blog/imessage.webp"/>
          <p:cNvSpPr>
            <a:spLocks noChangeAspect="1" noChangeArrowheads="1"/>
          </p:cNvSpPr>
          <p:nvPr/>
        </p:nvSpPr>
        <p:spPr bwMode="auto">
          <a:xfrm>
            <a:off x="307975"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007374" y="5192886"/>
            <a:ext cx="10104094" cy="1200329"/>
          </a:xfrm>
          <a:prstGeom prst="rect">
            <a:avLst/>
          </a:prstGeom>
          <a:noFill/>
        </p:spPr>
        <p:txBody>
          <a:bodyPr wrap="square" rtlCol="0">
            <a:spAutoFit/>
          </a:bodyPr>
          <a:lstStyle/>
          <a:p>
            <a:r>
              <a:rPr lang="en-US" dirty="0"/>
              <a:t>iMessage is another best example of the Apple ecosystem works perfectly. All of your messages are available on your devices and other people who are in the same ecosystem have a very rich set of features like video calling, messages that come in text, audio or video and even watching the same thing using SharePlay.</a:t>
            </a:r>
          </a:p>
        </p:txBody>
      </p:sp>
      <p:pic>
        <p:nvPicPr>
          <p:cNvPr id="4" name="Рисунок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a:off x="273389" y="2264620"/>
            <a:ext cx="3032908" cy="1222084"/>
          </a:xfrm>
          <a:prstGeom prst="rect">
            <a:avLst/>
          </a:prstGeom>
        </p:spPr>
      </p:pic>
      <p:sp>
        <p:nvSpPr>
          <p:cNvPr id="5" name="TextBox 4"/>
          <p:cNvSpPr txBox="1"/>
          <p:nvPr/>
        </p:nvSpPr>
        <p:spPr>
          <a:xfrm rot="16200000">
            <a:off x="233394" y="1087560"/>
            <a:ext cx="3074941" cy="707886"/>
          </a:xfrm>
          <a:prstGeom prst="rect">
            <a:avLst/>
          </a:prstGeom>
          <a:noFill/>
        </p:spPr>
        <p:txBody>
          <a:bodyPr wrap="square" rtlCol="0">
            <a:spAutoFit/>
          </a:bodyPr>
          <a:lstStyle/>
          <a:p>
            <a:r>
              <a:rPr lang="en-US" sz="4000" dirty="0" smtClean="0"/>
              <a:t>iMessage</a:t>
            </a:r>
            <a:endParaRPr lang="en-US" sz="4000" dirty="0"/>
          </a:p>
        </p:txBody>
      </p:sp>
      <p:sp>
        <p:nvSpPr>
          <p:cNvPr id="7" name="Скругленный прямоугольник 6"/>
          <p:cNvSpPr/>
          <p:nvPr/>
        </p:nvSpPr>
        <p:spPr>
          <a:xfrm>
            <a:off x="1140845" y="659538"/>
            <a:ext cx="1260040" cy="34839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42178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withEffect">
                                  <p:stCondLst>
                                    <p:cond delay="70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2" presetClass="exit" presetSubtype="1" fill="hold" grpId="0" nodeType="withEffect">
                                  <p:stCondLst>
                                    <p:cond delay="0"/>
                                  </p:stCondLst>
                                  <p:childTnLst>
                                    <p:anim calcmode="lin" valueType="num">
                                      <p:cBhvr additive="base">
                                        <p:cTn id="11" dur="1000"/>
                                        <p:tgtEl>
                                          <p:spTgt spid="15"/>
                                        </p:tgtEl>
                                        <p:attrNameLst>
                                          <p:attrName>ppt_x</p:attrName>
                                        </p:attrNameLst>
                                      </p:cBhvr>
                                      <p:tavLst>
                                        <p:tav tm="0">
                                          <p:val>
                                            <p:strVal val="ppt_x"/>
                                          </p:val>
                                        </p:tav>
                                        <p:tav tm="100000">
                                          <p:val>
                                            <p:strVal val="ppt_x"/>
                                          </p:val>
                                        </p:tav>
                                      </p:tavLst>
                                    </p:anim>
                                    <p:anim calcmode="lin" valueType="num">
                                      <p:cBhvr additive="base">
                                        <p:cTn id="12" dur="1000"/>
                                        <p:tgtEl>
                                          <p:spTgt spid="15"/>
                                        </p:tgtEl>
                                        <p:attrNameLst>
                                          <p:attrName>ppt_y</p:attrName>
                                        </p:attrNameLst>
                                      </p:cBhvr>
                                      <p:tavLst>
                                        <p:tav tm="0">
                                          <p:val>
                                            <p:strVal val="ppt_y"/>
                                          </p:val>
                                        </p:tav>
                                        <p:tav tm="100000">
                                          <p:val>
                                            <p:strVal val="0-ppt_h/2"/>
                                          </p:val>
                                        </p:tav>
                                      </p:tavLst>
                                    </p:anim>
                                    <p:set>
                                      <p:cBhvr>
                                        <p:cTn id="13"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41004" y="1915795"/>
            <a:ext cx="3267004" cy="1837690"/>
          </a:xfrm>
          <a:prstGeom prst="rect">
            <a:avLst/>
          </a:prstGeom>
        </p:spPr>
      </p:pic>
      <p:pic>
        <p:nvPicPr>
          <p:cNvPr id="7" name="Рисунок 6"/>
          <p:cNvPicPr>
            <a:picLocks noChangeAspect="1"/>
          </p:cNvPicPr>
          <p:nvPr/>
        </p:nvPicPr>
        <p:blipFill>
          <a:blip r:embed="rId3">
            <a:extLst>
              <a:ext uri="{BEBA8EAE-BF5A-486C-A8C5-ECC9F3942E4B}">
                <a14:imgProps xmlns:a14="http://schemas.microsoft.com/office/drawing/2010/main">
                  <a14:imgLayer r:embed="rId4">
                    <a14:imgEffect>
                      <a14:backgroundRemoval t="1750" b="97375" l="1667" r="97917">
                        <a14:foregroundMark x1="51333" y1="81375" x2="51583" y2="90500"/>
                      </a14:backgroundRemoval>
                    </a14:imgEffect>
                  </a14:imgLayer>
                </a14:imgProps>
              </a:ext>
              <a:ext uri="{28A0092B-C50C-407E-A947-70E740481C1C}">
                <a14:useLocalDpi xmlns:a14="http://schemas.microsoft.com/office/drawing/2010/main" val="0"/>
              </a:ext>
            </a:extLst>
          </a:blip>
          <a:stretch>
            <a:fillRect/>
          </a:stretch>
        </p:blipFill>
        <p:spPr>
          <a:xfrm>
            <a:off x="4260213" y="436880"/>
            <a:ext cx="7193280" cy="4795520"/>
          </a:xfrm>
          <a:prstGeom prst="rect">
            <a:avLst/>
          </a:prstGeom>
        </p:spPr>
      </p:pic>
      <p:sp>
        <p:nvSpPr>
          <p:cNvPr id="17" name="AutoShape 2" descr="https://techjourneyman.com/img/blog/macos-ventura-facetime-handoff.webp"/>
          <p:cNvSpPr>
            <a:spLocks noChangeAspect="1" noChangeArrowheads="1"/>
          </p:cNvSpPr>
          <p:nvPr/>
        </p:nvSpPr>
        <p:spPr bwMode="auto">
          <a:xfrm>
            <a:off x="155574" y="-144463"/>
            <a:ext cx="3237865" cy="3237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2428240" y="5655092"/>
            <a:ext cx="6969760" cy="646331"/>
          </a:xfrm>
          <a:prstGeom prst="rect">
            <a:avLst/>
          </a:prstGeom>
          <a:noFill/>
        </p:spPr>
        <p:txBody>
          <a:bodyPr wrap="square" rtlCol="0">
            <a:spAutoFit/>
          </a:bodyPr>
          <a:lstStyle/>
          <a:p>
            <a:r>
              <a:rPr lang="en-US" dirty="0" smtClean="0"/>
              <a:t>  Easily </a:t>
            </a:r>
            <a:r>
              <a:rPr lang="en-US" dirty="0"/>
              <a:t>switch between devices during a FaceTime call. To do this, the devices has to be aware for each other.</a:t>
            </a:r>
          </a:p>
        </p:txBody>
      </p:sp>
      <p:sp>
        <p:nvSpPr>
          <p:cNvPr id="20" name="Скругленный прямоугольник 19"/>
          <p:cNvSpPr/>
          <p:nvPr/>
        </p:nvSpPr>
        <p:spPr>
          <a:xfrm>
            <a:off x="1087120" y="924560"/>
            <a:ext cx="1341120" cy="373888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8685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s://techjourneyman.com/img/blog/shareplay.webp"/>
          <p:cNvSpPr>
            <a:spLocks noChangeAspect="1" noChangeArrowheads="1"/>
          </p:cNvSpPr>
          <p:nvPr/>
        </p:nvSpPr>
        <p:spPr bwMode="auto">
          <a:xfrm>
            <a:off x="8838256" y="82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https://techjourneyman.com/img/blog/shareplay.webp"/>
          <p:cNvSpPr>
            <a:spLocks noChangeAspect="1" noChangeArrowheads="1"/>
          </p:cNvSpPr>
          <p:nvPr/>
        </p:nvSpPr>
        <p:spPr bwMode="auto">
          <a:xfrm>
            <a:off x="155575"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Рисунок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75" y="2572054"/>
            <a:ext cx="5953395" cy="2465698"/>
          </a:xfrm>
          <a:prstGeom prst="rect">
            <a:avLst/>
          </a:prstGeom>
        </p:spPr>
      </p:pic>
      <p:sp>
        <p:nvSpPr>
          <p:cNvPr id="22" name="AutoShape 6" descr="https://techjourneyman.com/img/blog/shareplay.webp"/>
          <p:cNvSpPr>
            <a:spLocks noChangeAspect="1" noChangeArrowheads="1"/>
          </p:cNvSpPr>
          <p:nvPr/>
        </p:nvSpPr>
        <p:spPr bwMode="auto">
          <a:xfrm>
            <a:off x="307975"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5"/>
          <p:cNvSpPr>
            <a:spLocks noChangeArrowheads="1"/>
          </p:cNvSpPr>
          <p:nvPr/>
        </p:nvSpPr>
        <p:spPr bwMode="auto">
          <a:xfrm>
            <a:off x="2506492" y="5581377"/>
            <a:ext cx="7172530" cy="85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  Apple SharePlay: an example of harnessing the power of the ecosystem. Chat with your friends on iPhone and when you get a shared video, from your friends in your group, you can play the video on your Apple TV </a:t>
            </a:r>
          </a:p>
        </p:txBody>
      </p:sp>
      <p:pic>
        <p:nvPicPr>
          <p:cNvPr id="25" name="Рисунок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6979" y="2018906"/>
            <a:ext cx="4010298" cy="3018846"/>
          </a:xfrm>
          <a:prstGeom prst="rect">
            <a:avLst/>
          </a:prstGeom>
        </p:spPr>
      </p:pic>
      <p:pic>
        <p:nvPicPr>
          <p:cNvPr id="26" name="Рисунок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8664" y="298096"/>
            <a:ext cx="2501170" cy="1313115"/>
          </a:xfrm>
          <a:prstGeom prst="rect">
            <a:avLst/>
          </a:prstGeom>
        </p:spPr>
      </p:pic>
      <p:sp>
        <p:nvSpPr>
          <p:cNvPr id="27" name="TextBox 26"/>
          <p:cNvSpPr txBox="1"/>
          <p:nvPr/>
        </p:nvSpPr>
        <p:spPr>
          <a:xfrm>
            <a:off x="5444339" y="639183"/>
            <a:ext cx="4145280" cy="630942"/>
          </a:xfrm>
          <a:prstGeom prst="rect">
            <a:avLst/>
          </a:prstGeom>
          <a:noFill/>
        </p:spPr>
        <p:txBody>
          <a:bodyPr wrap="square" rtlCol="0">
            <a:spAutoFit/>
          </a:bodyPr>
          <a:lstStyle/>
          <a:p>
            <a:r>
              <a:rPr lang="en-US" sz="3500" dirty="0" smtClean="0"/>
              <a:t>SharePlay</a:t>
            </a:r>
            <a:endParaRPr lang="en-US" sz="3500" dirty="0"/>
          </a:p>
        </p:txBody>
      </p:sp>
      <p:sp>
        <p:nvSpPr>
          <p:cNvPr id="28" name="Скругленный прямоугольник 27"/>
          <p:cNvSpPr/>
          <p:nvPr/>
        </p:nvSpPr>
        <p:spPr>
          <a:xfrm>
            <a:off x="4121717" y="313039"/>
            <a:ext cx="3942080" cy="1298172"/>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829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TotalTime>
  <Words>264</Words>
  <Application>Microsoft Office PowerPoint</Application>
  <PresentationFormat>Широкоэкранный</PresentationFormat>
  <Paragraphs>22</Paragraphs>
  <Slides>11</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Calibri Light</vt:lpstr>
      <vt:lpstr>Тема Office</vt:lpstr>
      <vt:lpstr>The Smartest Apple Ecosystem </vt:lpstr>
      <vt:lpstr>What really is the Apple Ecosystem?</vt:lpstr>
      <vt:lpstr>Презентация PowerPoint</vt:lpstr>
      <vt:lpstr>Презентация PowerPoint</vt:lpstr>
      <vt:lpstr>Examples of ecosystem Features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Umbet</dc:creator>
  <cp:lastModifiedBy>Umbet</cp:lastModifiedBy>
  <cp:revision>29</cp:revision>
  <dcterms:created xsi:type="dcterms:W3CDTF">2022-11-26T04:12:27Z</dcterms:created>
  <dcterms:modified xsi:type="dcterms:W3CDTF">2022-11-28T14:35:45Z</dcterms:modified>
</cp:coreProperties>
</file>